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27"/>
  </p:notesMasterIdLst>
  <p:handoutMasterIdLst>
    <p:handoutMasterId r:id="rId28"/>
  </p:handoutMasterIdLst>
  <p:sldIdLst>
    <p:sldId id="328" r:id="rId6"/>
    <p:sldId id="391" r:id="rId7"/>
    <p:sldId id="394" r:id="rId8"/>
    <p:sldId id="393" r:id="rId9"/>
    <p:sldId id="399" r:id="rId10"/>
    <p:sldId id="398" r:id="rId11"/>
    <p:sldId id="396" r:id="rId12"/>
    <p:sldId id="412" r:id="rId13"/>
    <p:sldId id="413" r:id="rId14"/>
    <p:sldId id="411" r:id="rId15"/>
    <p:sldId id="407" r:id="rId16"/>
    <p:sldId id="406" r:id="rId17"/>
    <p:sldId id="404" r:id="rId18"/>
    <p:sldId id="400" r:id="rId19"/>
    <p:sldId id="402" r:id="rId20"/>
    <p:sldId id="401" r:id="rId21"/>
    <p:sldId id="403" r:id="rId22"/>
    <p:sldId id="397" r:id="rId23"/>
    <p:sldId id="409" r:id="rId24"/>
    <p:sldId id="410" r:id="rId25"/>
    <p:sldId id="408"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C67"/>
    <a:srgbClr val="BE79F9"/>
    <a:srgbClr val="06B8BF"/>
    <a:srgbClr val="183D88"/>
    <a:srgbClr val="00C8CB"/>
    <a:srgbClr val="40A0A1"/>
    <a:srgbClr val="FFFFFD"/>
    <a:srgbClr val="FFFDFF"/>
    <a:srgbClr val="FDFFFF"/>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26"/>
    <p:restoredTop sz="90775"/>
  </p:normalViewPr>
  <p:slideViewPr>
    <p:cSldViewPr snapToGrid="0" snapToObjects="1">
      <p:cViewPr varScale="1">
        <p:scale>
          <a:sx n="110" d="100"/>
          <a:sy n="110" d="100"/>
        </p:scale>
        <p:origin x="192" y="208"/>
      </p:cViewPr>
      <p:guideLst/>
    </p:cSldViewPr>
  </p:slideViewPr>
  <p:notesTextViewPr>
    <p:cViewPr>
      <p:scale>
        <a:sx n="114" d="100"/>
        <a:sy n="114"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10.02.23</a:t>
            </a:fld>
            <a:endParaRPr lang="de-DE">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10.02.23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162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593126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alt. title: most differential regulated pathways</a:t>
            </a:r>
          </a:p>
          <a:p>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6C67"/>
                </a:solidFill>
              </a:rPr>
              <a:t>Table for each group</a:t>
            </a:r>
          </a:p>
          <a:p>
            <a:r>
              <a:rPr lang="en-US" dirty="0">
                <a:solidFill>
                  <a:srgbClr val="FF6C67"/>
                </a:solidFill>
              </a:rPr>
              <a:t>(maybe also plot for each group), label those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6C67"/>
                </a:solidFill>
              </a:rPr>
              <a:t>limit gene sets to 200 (already set)</a:t>
            </a:r>
          </a:p>
          <a:p>
            <a:endParaRPr lang="en-US" dirty="0">
              <a:solidFill>
                <a:srgbClr val="FF6C67"/>
              </a:solidFill>
            </a:endParaRPr>
          </a:p>
          <a:p>
            <a:endParaRPr lang="en-US" noProof="0" dirty="0"/>
          </a:p>
        </p:txBody>
      </p:sp>
    </p:spTree>
    <p:extLst>
      <p:ext uri="{BB962C8B-B14F-4D97-AF65-F5344CB8AC3E}">
        <p14:creationId xmlns:p14="http://schemas.microsoft.com/office/powerpoint/2010/main" val="347110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997352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2465022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3968307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3556269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447375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3716328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1591217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401559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Tree>
    <p:extLst>
      <p:ext uri="{BB962C8B-B14F-4D97-AF65-F5344CB8AC3E}">
        <p14:creationId xmlns:p14="http://schemas.microsoft.com/office/powerpoint/2010/main" val="380331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267974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grouped nicely</a:t>
            </a:r>
          </a:p>
          <a:p>
            <a:r>
              <a:rPr lang="en-US" noProof="0" dirty="0"/>
              <a:t>the PCA axes explain a lot of variation</a:t>
            </a:r>
          </a:p>
        </p:txBody>
      </p:sp>
    </p:spTree>
    <p:extLst>
      <p:ext uri="{BB962C8B-B14F-4D97-AF65-F5344CB8AC3E}">
        <p14:creationId xmlns:p14="http://schemas.microsoft.com/office/powerpoint/2010/main" val="167098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217076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4079102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3839368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1702939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152698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26887542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632831028"/>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20268179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07" r:id="rId6"/>
    <p:sldLayoutId id="2147483708" r:id="rId7"/>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5999B8A6-CADF-664A-8B89-45448678BC4A}"/>
              </a:ext>
            </a:extLst>
          </p:cNvPr>
          <p:cNvSpPr/>
          <p:nvPr/>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endParaRPr>
          </a:p>
        </p:txBody>
      </p:sp>
      <p:sp>
        <p:nvSpPr>
          <p:cNvPr id="14" name="Titel 13">
            <a:extLst>
              <a:ext uri="{FF2B5EF4-FFF2-40B4-BE49-F238E27FC236}">
                <a16:creationId xmlns:a16="http://schemas.microsoft.com/office/drawing/2014/main" id="{C9477DFB-6A09-C84A-8265-B6DA996E2A35}"/>
              </a:ext>
            </a:extLst>
          </p:cNvPr>
          <p:cNvSpPr>
            <a:spLocks noGrp="1"/>
          </p:cNvSpPr>
          <p:nvPr>
            <p:ph type="title"/>
          </p:nvPr>
        </p:nvSpPr>
        <p:spPr/>
        <p:txBody>
          <a:bodyPr/>
          <a:lstStyle/>
          <a:p>
            <a:r>
              <a:rPr lang="en-US" sz="4000" dirty="0"/>
              <a:t>Investigation of Nfe2l1 in muscle metabolism using mouse multi-omics data in gastrocnemius and soleus</a:t>
            </a:r>
          </a:p>
        </p:txBody>
      </p:sp>
      <p:sp>
        <p:nvSpPr>
          <p:cNvPr id="15" name="Textplatzhalter 14">
            <a:extLst>
              <a:ext uri="{FF2B5EF4-FFF2-40B4-BE49-F238E27FC236}">
                <a16:creationId xmlns:a16="http://schemas.microsoft.com/office/drawing/2014/main" id="{9ACD076C-F0DF-544C-A795-F1CF48E0A95B}"/>
              </a:ext>
            </a:extLst>
          </p:cNvPr>
          <p:cNvSpPr>
            <a:spLocks noGrp="1"/>
          </p:cNvSpPr>
          <p:nvPr>
            <p:ph type="body" sz="quarter" idx="10"/>
          </p:nvPr>
        </p:nvSpPr>
        <p:spPr/>
        <p:txBody>
          <a:bodyPr/>
          <a:lstStyle/>
          <a:p>
            <a:r>
              <a:rPr lang="en-US" dirty="0"/>
              <a:t>Nick </a:t>
            </a:r>
            <a:r>
              <a:rPr lang="en-US" dirty="0" err="1"/>
              <a:t>Diercksen</a:t>
            </a:r>
            <a:r>
              <a:rPr lang="en-US" dirty="0"/>
              <a:t>, supervised by </a:t>
            </a:r>
            <a:r>
              <a:rPr lang="en-US" dirty="0" err="1"/>
              <a:t>Phong</a:t>
            </a:r>
            <a:r>
              <a:rPr lang="en-US" dirty="0"/>
              <a:t> Nguyen</a:t>
            </a:r>
          </a:p>
          <a:p>
            <a:fld id="{65FA27FA-8BAF-834A-9736-5F1D1A9AA41F}" type="datetime4">
              <a:rPr lang="en-US" smtClean="0"/>
              <a:pPr/>
              <a:t>February 10, 2023</a:t>
            </a:fld>
            <a:endParaRPr lang="en-US" dirty="0"/>
          </a:p>
        </p:txBody>
      </p:sp>
    </p:spTree>
    <p:extLst>
      <p:ext uri="{BB962C8B-B14F-4D97-AF65-F5344CB8AC3E}">
        <p14:creationId xmlns:p14="http://schemas.microsoft.com/office/powerpoint/2010/main" val="357386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370918C-4D38-ADAF-C346-ADEA019C5973}"/>
              </a:ext>
            </a:extLst>
          </p:cNvPr>
          <p:cNvPicPr>
            <a:picLocks noChangeAspect="1"/>
          </p:cNvPicPr>
          <p:nvPr/>
        </p:nvPicPr>
        <p:blipFill>
          <a:blip r:embed="rId3"/>
          <a:stretch>
            <a:fillRect/>
          </a:stretch>
        </p:blipFill>
        <p:spPr>
          <a:xfrm>
            <a:off x="5753496" y="3850949"/>
            <a:ext cx="4547174" cy="2805074"/>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Top 20</a:t>
            </a:r>
          </a:p>
        </p:txBody>
      </p:sp>
      <p:pic>
        <p:nvPicPr>
          <p:cNvPr id="9" name="Picture 8" descr="Chart, scatter chart&#10;&#10;Description automatically generated">
            <a:extLst>
              <a:ext uri="{FF2B5EF4-FFF2-40B4-BE49-F238E27FC236}">
                <a16:creationId xmlns:a16="http://schemas.microsoft.com/office/drawing/2014/main" id="{AEEACF26-58AC-179F-2712-C2188597265E}"/>
              </a:ext>
            </a:extLst>
          </p:cNvPr>
          <p:cNvPicPr>
            <a:picLocks noChangeAspect="1"/>
          </p:cNvPicPr>
          <p:nvPr/>
        </p:nvPicPr>
        <p:blipFill>
          <a:blip r:embed="rId4"/>
          <a:stretch>
            <a:fillRect/>
          </a:stretch>
        </p:blipFill>
        <p:spPr>
          <a:xfrm>
            <a:off x="457960" y="3930224"/>
            <a:ext cx="4547177" cy="2805077"/>
          </a:xfrm>
          <a:prstGeom prst="rect">
            <a:avLst/>
          </a:prstGeom>
        </p:spPr>
      </p:pic>
      <p:pic>
        <p:nvPicPr>
          <p:cNvPr id="5" name="Picture 4" descr="Chart, scatter chart&#10;&#10;Description automatically generated">
            <a:extLst>
              <a:ext uri="{FF2B5EF4-FFF2-40B4-BE49-F238E27FC236}">
                <a16:creationId xmlns:a16="http://schemas.microsoft.com/office/drawing/2014/main" id="{AF6B8ED1-9DB9-89C5-A10C-26F42679ACA1}"/>
              </a:ext>
            </a:extLst>
          </p:cNvPr>
          <p:cNvPicPr>
            <a:picLocks noChangeAspect="1"/>
          </p:cNvPicPr>
          <p:nvPr/>
        </p:nvPicPr>
        <p:blipFill>
          <a:blip r:embed="rId5"/>
          <a:stretch>
            <a:fillRect/>
          </a:stretch>
        </p:blipFill>
        <p:spPr>
          <a:xfrm>
            <a:off x="5753496" y="1045873"/>
            <a:ext cx="4547175" cy="2805076"/>
          </a:xfrm>
          <a:prstGeom prst="rect">
            <a:avLst/>
          </a:prstGeom>
        </p:spPr>
      </p:pic>
      <p:pic>
        <p:nvPicPr>
          <p:cNvPr id="8" name="Picture 7" descr="Chart, line chart&#10;&#10;Description automatically generated">
            <a:extLst>
              <a:ext uri="{FF2B5EF4-FFF2-40B4-BE49-F238E27FC236}">
                <a16:creationId xmlns:a16="http://schemas.microsoft.com/office/drawing/2014/main" id="{24FF5658-CA3F-1857-B15C-88F60DC41263}"/>
              </a:ext>
            </a:extLst>
          </p:cNvPr>
          <p:cNvPicPr>
            <a:picLocks noChangeAspect="1"/>
          </p:cNvPicPr>
          <p:nvPr/>
        </p:nvPicPr>
        <p:blipFill>
          <a:blip r:embed="rId6"/>
          <a:stretch>
            <a:fillRect/>
          </a:stretch>
        </p:blipFill>
        <p:spPr>
          <a:xfrm>
            <a:off x="457960" y="1045873"/>
            <a:ext cx="4547176" cy="2805076"/>
          </a:xfrm>
          <a:prstGeom prst="rect">
            <a:avLst/>
          </a:prstGeom>
        </p:spPr>
      </p:pic>
    </p:spTree>
    <p:extLst>
      <p:ext uri="{BB962C8B-B14F-4D97-AF65-F5344CB8AC3E}">
        <p14:creationId xmlns:p14="http://schemas.microsoft.com/office/powerpoint/2010/main" val="3783591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Chart, scatter chart&#10;&#10;Description automatically generated">
            <a:extLst>
              <a:ext uri="{FF2B5EF4-FFF2-40B4-BE49-F238E27FC236}">
                <a16:creationId xmlns:a16="http://schemas.microsoft.com/office/drawing/2014/main" id="{8DB771E8-2EAB-2280-A481-0D2C0BBA2C35}"/>
              </a:ext>
            </a:extLst>
          </p:cNvPr>
          <p:cNvPicPr>
            <a:picLocks noChangeAspect="1"/>
          </p:cNvPicPr>
          <p:nvPr/>
        </p:nvPicPr>
        <p:blipFill>
          <a:blip r:embed="rId3"/>
          <a:stretch>
            <a:fillRect/>
          </a:stretch>
        </p:blipFill>
        <p:spPr>
          <a:xfrm>
            <a:off x="706251"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significant pathways</a:t>
            </a:r>
          </a:p>
        </p:txBody>
      </p:sp>
      <p:sp>
        <p:nvSpPr>
          <p:cNvPr id="4" name="TextBox 3">
            <a:extLst>
              <a:ext uri="{FF2B5EF4-FFF2-40B4-BE49-F238E27FC236}">
                <a16:creationId xmlns:a16="http://schemas.microsoft.com/office/drawing/2014/main" id="{7D0EF0CA-A468-21FA-A9DB-CF9362EDC05F}"/>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6" name="TextBox 5">
            <a:extLst>
              <a:ext uri="{FF2B5EF4-FFF2-40B4-BE49-F238E27FC236}">
                <a16:creationId xmlns:a16="http://schemas.microsoft.com/office/drawing/2014/main" id="{C9D6CBE7-9699-20ED-A046-25237284EF50}"/>
              </a:ext>
            </a:extLst>
          </p:cNvPr>
          <p:cNvSpPr txBox="1"/>
          <p:nvPr/>
        </p:nvSpPr>
        <p:spPr>
          <a:xfrm>
            <a:off x="7338346" y="2899854"/>
            <a:ext cx="2743059" cy="276999"/>
          </a:xfrm>
          <a:prstGeom prst="rect">
            <a:avLst/>
          </a:prstGeom>
          <a:noFill/>
        </p:spPr>
        <p:txBody>
          <a:bodyPr wrap="none" rtlCol="0">
            <a:spAutoFit/>
          </a:bodyPr>
          <a:lstStyle/>
          <a:p>
            <a:r>
              <a:rPr lang="en-US" sz="1200" dirty="0"/>
              <a:t>p-value only significant for one tissue!</a:t>
            </a:r>
          </a:p>
        </p:txBody>
      </p:sp>
      <p:sp>
        <p:nvSpPr>
          <p:cNvPr id="7" name="TextBox 6">
            <a:extLst>
              <a:ext uri="{FF2B5EF4-FFF2-40B4-BE49-F238E27FC236}">
                <a16:creationId xmlns:a16="http://schemas.microsoft.com/office/drawing/2014/main" id="{3E38F14C-9409-9767-E144-AB8ECD917F59}"/>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
        <p:nvSpPr>
          <p:cNvPr id="9" name="Right Brace 8">
            <a:extLst>
              <a:ext uri="{FF2B5EF4-FFF2-40B4-BE49-F238E27FC236}">
                <a16:creationId xmlns:a16="http://schemas.microsoft.com/office/drawing/2014/main" id="{3B91FE62-1D63-AE80-7EA6-D43164121FA2}"/>
              </a:ext>
            </a:extLst>
          </p:cNvPr>
          <p:cNvSpPr/>
          <p:nvPr/>
        </p:nvSpPr>
        <p:spPr>
          <a:xfrm>
            <a:off x="7118430" y="2812648"/>
            <a:ext cx="208345" cy="4514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908849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02FD6047-8D8B-A504-FB82-24B064889EE0}"/>
              </a:ext>
            </a:extLst>
          </p:cNvPr>
          <p:cNvPicPr>
            <a:picLocks noChangeAspect="1"/>
          </p:cNvPicPr>
          <p:nvPr/>
        </p:nvPicPr>
        <p:blipFill>
          <a:blip r:embed="rId3"/>
          <a:stretch>
            <a:fillRect/>
          </a:stretch>
        </p:blipFill>
        <p:spPr>
          <a:xfrm>
            <a:off x="706543"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significant pathways</a:t>
            </a:r>
          </a:p>
        </p:txBody>
      </p:sp>
      <p:pic>
        <p:nvPicPr>
          <p:cNvPr id="13314" name="Picture 2">
            <a:extLst>
              <a:ext uri="{FF2B5EF4-FFF2-40B4-BE49-F238E27FC236}">
                <a16:creationId xmlns:a16="http://schemas.microsoft.com/office/drawing/2014/main" id="{9D417FF3-2FA3-DA62-EDA4-2EA0E4A22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415" y="3558503"/>
            <a:ext cx="3977642" cy="2841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F1877C-AA20-1997-7070-F58D6D1FC91F}"/>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4" name="TextBox 3">
            <a:extLst>
              <a:ext uri="{FF2B5EF4-FFF2-40B4-BE49-F238E27FC236}">
                <a16:creationId xmlns:a16="http://schemas.microsoft.com/office/drawing/2014/main" id="{06E55852-8EBC-E4AB-68A0-13E3CCEEB6ED}"/>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
        <p:nvSpPr>
          <p:cNvPr id="9" name="TextBox 8">
            <a:extLst>
              <a:ext uri="{FF2B5EF4-FFF2-40B4-BE49-F238E27FC236}">
                <a16:creationId xmlns:a16="http://schemas.microsoft.com/office/drawing/2014/main" id="{120F5AAD-9046-7EAD-2EBE-8E7CCA238F21}"/>
              </a:ext>
            </a:extLst>
          </p:cNvPr>
          <p:cNvSpPr txBox="1"/>
          <p:nvPr/>
        </p:nvSpPr>
        <p:spPr>
          <a:xfrm>
            <a:off x="4026599" y="6396902"/>
            <a:ext cx="184731" cy="369332"/>
          </a:xfrm>
          <a:prstGeom prst="rect">
            <a:avLst/>
          </a:prstGeom>
          <a:noFill/>
        </p:spPr>
        <p:txBody>
          <a:bodyPr wrap="none" rtlCol="0">
            <a:spAutoFit/>
          </a:bodyPr>
          <a:lstStyle/>
          <a:p>
            <a:endParaRPr lang="en-US" dirty="0">
              <a:solidFill>
                <a:srgbClr val="FF6C67"/>
              </a:solidFill>
            </a:endParaRPr>
          </a:p>
        </p:txBody>
      </p:sp>
      <p:sp>
        <p:nvSpPr>
          <p:cNvPr id="7" name="TextBox 6">
            <a:extLst>
              <a:ext uri="{FF2B5EF4-FFF2-40B4-BE49-F238E27FC236}">
                <a16:creationId xmlns:a16="http://schemas.microsoft.com/office/drawing/2014/main" id="{B5EBD894-8523-81AA-DCE1-7BFF2405CD0C}"/>
              </a:ext>
            </a:extLst>
          </p:cNvPr>
          <p:cNvSpPr txBox="1"/>
          <p:nvPr/>
        </p:nvSpPr>
        <p:spPr>
          <a:xfrm>
            <a:off x="9312961" y="1426819"/>
            <a:ext cx="2036135"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canonical pathways</a:t>
            </a:r>
          </a:p>
          <a:p>
            <a:pPr marL="285750" indent="-285750">
              <a:buFont typeface="Arial" panose="020B0604020202020204" pitchFamily="34" charset="0"/>
              <a:buChar char="•"/>
            </a:pPr>
            <a:r>
              <a:rPr lang="en-US" sz="1400" dirty="0" err="1"/>
              <a:t>MSigDB</a:t>
            </a:r>
            <a:endParaRPr lang="en-US" sz="1400" dirty="0"/>
          </a:p>
          <a:p>
            <a:endParaRPr lang="en-US" sz="1400" dirty="0"/>
          </a:p>
        </p:txBody>
      </p:sp>
      <p:graphicFrame>
        <p:nvGraphicFramePr>
          <p:cNvPr id="15" name="Table 14">
            <a:extLst>
              <a:ext uri="{FF2B5EF4-FFF2-40B4-BE49-F238E27FC236}">
                <a16:creationId xmlns:a16="http://schemas.microsoft.com/office/drawing/2014/main" id="{381656C1-B36C-B74B-257D-7BB315C97743}"/>
              </a:ext>
            </a:extLst>
          </p:cNvPr>
          <p:cNvGraphicFramePr>
            <a:graphicFrameLocks noGrp="1"/>
          </p:cNvGraphicFramePr>
          <p:nvPr>
            <p:extLst>
              <p:ext uri="{D42A27DB-BD31-4B8C-83A1-F6EECF244321}">
                <p14:modId xmlns:p14="http://schemas.microsoft.com/office/powerpoint/2010/main" val="2505898880"/>
              </p:ext>
            </p:extLst>
          </p:nvPr>
        </p:nvGraphicFramePr>
        <p:xfrm>
          <a:off x="10331028" y="1857984"/>
          <a:ext cx="1721855" cy="1051560"/>
        </p:xfrm>
        <a:graphic>
          <a:graphicData uri="http://schemas.openxmlformats.org/drawingml/2006/table">
            <a:tbl>
              <a:tblPr/>
              <a:tblGrid>
                <a:gridCol w="981075">
                  <a:extLst>
                    <a:ext uri="{9D8B030D-6E8A-4147-A177-3AD203B41FA5}">
                      <a16:colId xmlns:a16="http://schemas.microsoft.com/office/drawing/2014/main" val="2593518787"/>
                    </a:ext>
                  </a:extLst>
                </a:gridCol>
                <a:gridCol w="740780">
                  <a:extLst>
                    <a:ext uri="{9D8B030D-6E8A-4147-A177-3AD203B41FA5}">
                      <a16:colId xmlns:a16="http://schemas.microsoft.com/office/drawing/2014/main" val="1041881898"/>
                    </a:ext>
                  </a:extLst>
                </a:gridCol>
              </a:tblGrid>
              <a:tr h="0">
                <a:tc>
                  <a:txBody>
                    <a:bodyPr/>
                    <a:lstStyle/>
                    <a:p>
                      <a:pPr fontAlgn="b"/>
                      <a:r>
                        <a:rPr lang="en-GB" sz="1100" b="1" i="1" dirty="0">
                          <a:effectLst/>
                        </a:rPr>
                        <a:t>database</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fontAlgn="b"/>
                      <a:r>
                        <a:rPr lang="en-GB" sz="1100" b="1" i="1" dirty="0">
                          <a:effectLst/>
                        </a:rPr>
                        <a:t>gene sets</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105588"/>
                  </a:ext>
                </a:extLst>
              </a:tr>
              <a:tr h="0">
                <a:tc>
                  <a:txBody>
                    <a:bodyPr/>
                    <a:lstStyle/>
                    <a:p>
                      <a:pPr fontAlgn="t"/>
                      <a:r>
                        <a:rPr lang="en-GB" sz="1100" dirty="0" err="1">
                          <a:effectLst/>
                        </a:rPr>
                        <a:t>BioCarta</a:t>
                      </a:r>
                      <a:endParaRPr lang="en-GB" sz="1100" dirty="0">
                        <a:effectLst/>
                      </a:endParaRP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DE" sz="1100" dirty="0">
                          <a:effectLst/>
                        </a:rPr>
                        <a:t>252</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5157802"/>
                  </a:ext>
                </a:extLst>
              </a:tr>
              <a:tr h="0">
                <a:tc>
                  <a:txBody>
                    <a:bodyPr/>
                    <a:lstStyle/>
                    <a:p>
                      <a:pPr fontAlgn="t"/>
                      <a:r>
                        <a:rPr lang="en-GB" sz="1100">
                          <a:effectLst/>
                        </a:rPr>
                        <a:t>Reactome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DE" sz="1100" dirty="0">
                          <a:effectLst/>
                        </a:rPr>
                        <a:t>1249</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88938152"/>
                  </a:ext>
                </a:extLst>
              </a:tr>
              <a:tr h="0">
                <a:tc>
                  <a:txBody>
                    <a:bodyPr/>
                    <a:lstStyle/>
                    <a:p>
                      <a:pPr fontAlgn="t"/>
                      <a:r>
                        <a:rPr lang="en-GB" sz="1100">
                          <a:effectLst/>
                        </a:rPr>
                        <a:t>WikiPathways</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DE" sz="1100" dirty="0">
                          <a:effectLst/>
                        </a:rPr>
                        <a:t>186</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30517055"/>
                  </a:ext>
                </a:extLst>
              </a:tr>
            </a:tbl>
          </a:graphicData>
        </a:graphic>
      </p:graphicFrame>
      <p:sp>
        <p:nvSpPr>
          <p:cNvPr id="16" name="TextBox 15">
            <a:extLst>
              <a:ext uri="{FF2B5EF4-FFF2-40B4-BE49-F238E27FC236}">
                <a16:creationId xmlns:a16="http://schemas.microsoft.com/office/drawing/2014/main" id="{D2FB8BA0-810F-49B5-66FB-D53ED04473B9}"/>
              </a:ext>
            </a:extLst>
          </p:cNvPr>
          <p:cNvSpPr txBox="1"/>
          <p:nvPr/>
        </p:nvSpPr>
        <p:spPr>
          <a:xfrm>
            <a:off x="7338346" y="2899854"/>
            <a:ext cx="2743059" cy="276999"/>
          </a:xfrm>
          <a:prstGeom prst="rect">
            <a:avLst/>
          </a:prstGeom>
          <a:noFill/>
        </p:spPr>
        <p:txBody>
          <a:bodyPr wrap="none" rtlCol="0">
            <a:spAutoFit/>
          </a:bodyPr>
          <a:lstStyle/>
          <a:p>
            <a:r>
              <a:rPr lang="en-US" sz="1200" dirty="0"/>
              <a:t>p-value only significant for one tissue!</a:t>
            </a:r>
          </a:p>
        </p:txBody>
      </p:sp>
      <p:sp>
        <p:nvSpPr>
          <p:cNvPr id="17" name="Right Brace 16">
            <a:extLst>
              <a:ext uri="{FF2B5EF4-FFF2-40B4-BE49-F238E27FC236}">
                <a16:creationId xmlns:a16="http://schemas.microsoft.com/office/drawing/2014/main" id="{FA6D8C1C-02DC-133B-4EC6-74490E1F47A3}"/>
              </a:ext>
            </a:extLst>
          </p:cNvPr>
          <p:cNvSpPr/>
          <p:nvPr/>
        </p:nvSpPr>
        <p:spPr>
          <a:xfrm>
            <a:off x="7118430" y="2812648"/>
            <a:ext cx="208345" cy="4514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701921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text, application, email&#10;&#10;Description automatically generated">
            <a:extLst>
              <a:ext uri="{FF2B5EF4-FFF2-40B4-BE49-F238E27FC236}">
                <a16:creationId xmlns:a16="http://schemas.microsoft.com/office/drawing/2014/main" id="{B487A49A-2F10-B76D-7D3E-8FC8331123C3}"/>
              </a:ext>
            </a:extLst>
          </p:cNvPr>
          <p:cNvPicPr>
            <a:picLocks noChangeAspect="1"/>
          </p:cNvPicPr>
          <p:nvPr/>
        </p:nvPicPr>
        <p:blipFill>
          <a:blip r:embed="rId3"/>
          <a:stretch>
            <a:fillRect/>
          </a:stretch>
        </p:blipFill>
        <p:spPr>
          <a:xfrm>
            <a:off x="5356276" y="855147"/>
            <a:ext cx="6719977" cy="2660738"/>
          </a:xfrm>
          <a:prstGeom prst="rect">
            <a:avLst/>
          </a:prstGeom>
        </p:spPr>
      </p:pic>
      <p:pic>
        <p:nvPicPr>
          <p:cNvPr id="3" name="Picture 2" descr="Text, letter&#10;&#10;Description automatically generated">
            <a:extLst>
              <a:ext uri="{FF2B5EF4-FFF2-40B4-BE49-F238E27FC236}">
                <a16:creationId xmlns:a16="http://schemas.microsoft.com/office/drawing/2014/main" id="{1910D6A0-9F91-C602-0903-CD20DB1932CA}"/>
              </a:ext>
            </a:extLst>
          </p:cNvPr>
          <p:cNvPicPr>
            <a:picLocks noChangeAspect="1"/>
          </p:cNvPicPr>
          <p:nvPr/>
        </p:nvPicPr>
        <p:blipFill>
          <a:blip r:embed="rId4"/>
          <a:stretch>
            <a:fillRect/>
          </a:stretch>
        </p:blipFill>
        <p:spPr>
          <a:xfrm>
            <a:off x="4303853" y="3635875"/>
            <a:ext cx="7772400" cy="3126624"/>
          </a:xfrm>
          <a:prstGeom prst="rect">
            <a:avLst/>
          </a:prstGeom>
        </p:spPr>
      </p:pic>
      <p:pic>
        <p:nvPicPr>
          <p:cNvPr id="8" name="Picture 7" descr="Chart, scatter chart&#10;&#10;Description automatically generated">
            <a:extLst>
              <a:ext uri="{FF2B5EF4-FFF2-40B4-BE49-F238E27FC236}">
                <a16:creationId xmlns:a16="http://schemas.microsoft.com/office/drawing/2014/main" id="{19149828-FF24-4401-D8C2-B10D09A6D989}"/>
              </a:ext>
            </a:extLst>
          </p:cNvPr>
          <p:cNvPicPr>
            <a:picLocks noChangeAspect="1"/>
          </p:cNvPicPr>
          <p:nvPr/>
        </p:nvPicPr>
        <p:blipFill>
          <a:blip r:embed="rId5"/>
          <a:stretch>
            <a:fillRect/>
          </a:stretch>
        </p:blipFill>
        <p:spPr>
          <a:xfrm>
            <a:off x="706252"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significant pathways</a:t>
            </a:r>
          </a:p>
        </p:txBody>
      </p:sp>
      <p:sp>
        <p:nvSpPr>
          <p:cNvPr id="15" name="TextBox 14">
            <a:extLst>
              <a:ext uri="{FF2B5EF4-FFF2-40B4-BE49-F238E27FC236}">
                <a16:creationId xmlns:a16="http://schemas.microsoft.com/office/drawing/2014/main" id="{EB7C9EF2-B97B-0A35-12FC-80DA3A3C2D14}"/>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16" name="TextBox 15">
            <a:extLst>
              <a:ext uri="{FF2B5EF4-FFF2-40B4-BE49-F238E27FC236}">
                <a16:creationId xmlns:a16="http://schemas.microsoft.com/office/drawing/2014/main" id="{E9F01D50-69AC-F4B9-CA65-9207E65A100C}"/>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Tree>
    <p:extLst>
      <p:ext uri="{BB962C8B-B14F-4D97-AF65-F5344CB8AC3E}">
        <p14:creationId xmlns:p14="http://schemas.microsoft.com/office/powerpoint/2010/main" val="2465579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a:t>
            </a:r>
            <a:r>
              <a:rPr lang="en-US" dirty="0" err="1"/>
              <a:t>gastroc</a:t>
            </a:r>
            <a:r>
              <a:rPr lang="en-US" dirty="0"/>
              <a:t> upregulated</a:t>
            </a:r>
          </a:p>
        </p:txBody>
      </p:sp>
      <p:pic>
        <p:nvPicPr>
          <p:cNvPr id="7170" name="Picture 2">
            <a:extLst>
              <a:ext uri="{FF2B5EF4-FFF2-40B4-BE49-F238E27FC236}">
                <a16:creationId xmlns:a16="http://schemas.microsoft.com/office/drawing/2014/main" id="{ADEAA8C5-E6D4-61F3-4BA9-3AC482FDD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8" y="1719942"/>
            <a:ext cx="5364479" cy="3831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3050910438"/>
              </p:ext>
            </p:extLst>
          </p:nvPr>
        </p:nvGraphicFramePr>
        <p:xfrm>
          <a:off x="6520884" y="3110104"/>
          <a:ext cx="5110570" cy="2441609"/>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WP_TYROBP_CAUSAL_NETWORK_IN_MICROGLIA</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WP_MICROGLIA_PATHOGEN_PHAGOCYTOSIS_PATHWAY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WP_APOPTOSIS</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kern="1200" dirty="0">
                          <a:solidFill>
                            <a:schemeClr val="tx1"/>
                          </a:solidFill>
                          <a:effectLst/>
                          <a:latin typeface="+mn-lt"/>
                          <a:ea typeface="+mn-ea"/>
                          <a:cs typeface="+mn-cs"/>
                        </a:rPr>
                        <a:t>REACTOME</a:t>
                      </a:r>
                      <a:r>
                        <a:rPr lang="en-GB" sz="1000" dirty="0">
                          <a:effectLst/>
                        </a:rPr>
                        <a:t>_IMMUNOREGULATORY_INTERACIONS_BETWEEN_A_LYMPHOID_AND_A_NON_LYMPHOID_CELL</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WP_CHEMOKINE_SIGNALING_PATHWAY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WP_FIBRIN_COMPLEMENT_RECEPTOR_3_SIGNALING_PATHWAY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BIOCARTA_TNFR2_PATHWAY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REACTOME_GPCR_LIGAND_BINDING</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36901" marR="36901" marT="36901" marB="36901">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REACTOME_GPVI_MEDIATED_ACTIVATION_CASCADE</a:t>
                      </a:r>
                    </a:p>
                  </a:txBody>
                  <a:tcPr marL="36901" marR="36901" marT="36901" marB="36901">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6" name="TextBox 5">
            <a:extLst>
              <a:ext uri="{FF2B5EF4-FFF2-40B4-BE49-F238E27FC236}">
                <a16:creationId xmlns:a16="http://schemas.microsoft.com/office/drawing/2014/main" id="{1774E2D7-E29B-5F31-68AE-B7BF2DBA4F12}"/>
              </a:ext>
            </a:extLst>
          </p:cNvPr>
          <p:cNvSpPr txBox="1"/>
          <p:nvPr/>
        </p:nvSpPr>
        <p:spPr>
          <a:xfrm>
            <a:off x="2066080" y="1109928"/>
            <a:ext cx="6099858" cy="461665"/>
          </a:xfrm>
          <a:prstGeom prst="rect">
            <a:avLst/>
          </a:prstGeom>
          <a:noFill/>
        </p:spPr>
        <p:txBody>
          <a:bodyPr wrap="square">
            <a:spAutoFit/>
          </a:bodyPr>
          <a:lstStyle/>
          <a:p>
            <a:r>
              <a:rPr lang="en-US" sz="2400" dirty="0"/>
              <a:t>top 9 ESPs (enrichment score plot)</a:t>
            </a:r>
          </a:p>
        </p:txBody>
      </p:sp>
    </p:spTree>
    <p:extLst>
      <p:ext uri="{BB962C8B-B14F-4D97-AF65-F5344CB8AC3E}">
        <p14:creationId xmlns:p14="http://schemas.microsoft.com/office/powerpoint/2010/main" val="250693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DC3FB84-5433-A3E0-020F-04013D23B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6" y="1741713"/>
            <a:ext cx="5364479" cy="38317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soleus upregulated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702370319"/>
              </p:ext>
            </p:extLst>
          </p:nvPr>
        </p:nvGraphicFramePr>
        <p:xfrm>
          <a:off x="6428287" y="2294520"/>
          <a:ext cx="5076167" cy="2912252"/>
        </p:xfrm>
        <a:graphic>
          <a:graphicData uri="http://schemas.openxmlformats.org/drawingml/2006/table">
            <a:tbl>
              <a:tblPr/>
              <a:tblGrid>
                <a:gridCol w="375427">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REACTOME_SRP_DEPENDENT_COTRANSLATIONAL_PROTEIN_TARGETING_TO_MEMBRANE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REACTOME_FORMATION_OF_A_POOL_OF_FREE_40S_SUBUNITS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WP_CYTOPLASMIC_RIBOSOMAL_PROTEINS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REACTOME_NONSENSE_MEDIATED_DECAY_NMD_INDEPENDENT_OF_THE_EXON_JUNCTION_COMPLEX_EJC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WP_TYROBP_CAUSAL_NETWORK_IN_MICROGLIA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REACTOME_EUKARYOTIC_TRANSLATION_INITIATION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REACTOME_NONSENSE_MEDIATED_DECAY_NMD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REACTOME_EXTRACELLULAR_MATRIX_ORGANIZATION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dirty="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REACTOME_MAJOR_PATHWAY_OF_RRNA_PROCESSING_IN_THE_NUCLEOLUS_AND_CYTOSOL</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2" name="TextBox 1">
            <a:extLst>
              <a:ext uri="{FF2B5EF4-FFF2-40B4-BE49-F238E27FC236}">
                <a16:creationId xmlns:a16="http://schemas.microsoft.com/office/drawing/2014/main" id="{A8551130-6172-03AE-2137-E610ECE19B7D}"/>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253659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a:t>
            </a:r>
            <a:r>
              <a:rPr lang="en-US" dirty="0" err="1"/>
              <a:t>gastroc</a:t>
            </a:r>
            <a:r>
              <a:rPr lang="en-US" dirty="0"/>
              <a:t> downregulated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626493398"/>
              </p:ext>
            </p:extLst>
          </p:nvPr>
        </p:nvGraphicFramePr>
        <p:xfrm>
          <a:off x="6428287" y="2294520"/>
          <a:ext cx="5110570" cy="30646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dirty="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REACTOME_THE_CITRIC_ACID_TCA_CYCLE_AND_RESPIRATORY_ELECTRON_TRANSPORT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REACTOME_RESPIRATORY_ELECTRON_TRANSPORT_ATP_SYNTHESIS_BY_CHEMIOSMOTIC_COUPLING_AND_HEAT_PRODUCTION_BY_UNCOUPLING_PROTEINS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REACTOME_RESPIRATORY_ELECTRON_TRANSPORT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REACTOME_ANTIGEN_PROCESSING_UBIQUITINATION_PROTEASOME_DEGRADATION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WP_ELECTRON_TRANSPORT_CHAIN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REACTOME_METABOLISM_OF_AMINO_ACIDS_AND_DERIVATIVES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REACTOME_TRANSLATION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REACTOME_NEDDYLATION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REACTOME_MITOCHONDRIAL_TRANSLATION</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pic>
        <p:nvPicPr>
          <p:cNvPr id="8194" name="Picture 2">
            <a:extLst>
              <a:ext uri="{FF2B5EF4-FFF2-40B4-BE49-F238E27FC236}">
                <a16:creationId xmlns:a16="http://schemas.microsoft.com/office/drawing/2014/main" id="{81CE66AF-B54A-B91B-A40F-3BD5659C2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7" y="1741713"/>
            <a:ext cx="5364479" cy="38317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15BA8C-7DCC-D2AA-80ED-F9CB335F85E7}"/>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127256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F99D8CF-ECF5-0CF6-AF10-AFFD6BF38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34" y="1741713"/>
            <a:ext cx="5364480" cy="38317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soleus downregulated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199346183"/>
              </p:ext>
            </p:extLst>
          </p:nvPr>
        </p:nvGraphicFramePr>
        <p:xfrm>
          <a:off x="6428287" y="2294520"/>
          <a:ext cx="5110570" cy="27598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REACTOME_CELLULAR_RESPONSE_TO_CHEMICAL_STRESS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REACTOME_KEAP1_NFE2L2_PATHWAY</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REACTOME_RUNX1_REGULATES_TRANSCRIPTION_OF_GENES_INVOLVED_IN_DIFFERENTIATION_OF_HSCS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REACTOME_GLI3_IS_PROCESSED_TO_GLI3R_BY_THE_PROTEASOME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REACTOME_ASYMMETRIC_LOCALIZATION_OF_PCP_PROTEINS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REACTOME_DEGRADATION_OF_DVL</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REACTOME_ABC_FAMILY_PROTEINS_MEDIATED_TRANSPORT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REACTOME_ACTIVATION_OF_APC_C_AND_APC_C_CDC20_MEDIATED_DEGRADATION_OF_MITOTIC_PROTEINS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REACTOME_AUF1_HNRNP_D0_BINDS_AND_DESTABILIZES_MRNA</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2" name="TextBox 1">
            <a:extLst>
              <a:ext uri="{FF2B5EF4-FFF2-40B4-BE49-F238E27FC236}">
                <a16:creationId xmlns:a16="http://schemas.microsoft.com/office/drawing/2014/main" id="{BC0AF2C9-B3F0-F0F8-3F41-3D4FC5C2C524}"/>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2777550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data prep – zero counts</a:t>
            </a:r>
          </a:p>
        </p:txBody>
      </p:sp>
      <p:pic>
        <p:nvPicPr>
          <p:cNvPr id="8" name="Picture 7" descr="Chart, pie chart&#10;&#10;Description automatically generated">
            <a:extLst>
              <a:ext uri="{FF2B5EF4-FFF2-40B4-BE49-F238E27FC236}">
                <a16:creationId xmlns:a16="http://schemas.microsoft.com/office/drawing/2014/main" id="{2258586A-85AD-1E2D-5E3D-260C50C653A7}"/>
              </a:ext>
            </a:extLst>
          </p:cNvPr>
          <p:cNvPicPr>
            <a:picLocks noChangeAspect="1"/>
          </p:cNvPicPr>
          <p:nvPr/>
        </p:nvPicPr>
        <p:blipFill>
          <a:blip r:embed="rId3"/>
          <a:stretch>
            <a:fillRect/>
          </a:stretch>
        </p:blipFill>
        <p:spPr>
          <a:xfrm>
            <a:off x="863968" y="1787284"/>
            <a:ext cx="2889813" cy="2167360"/>
          </a:xfrm>
          <a:prstGeom prst="rect">
            <a:avLst/>
          </a:prstGeom>
        </p:spPr>
      </p:pic>
      <p:pic>
        <p:nvPicPr>
          <p:cNvPr id="12" name="Picture 11" descr="Chart, pie chart&#10;&#10;Description automatically generated">
            <a:extLst>
              <a:ext uri="{FF2B5EF4-FFF2-40B4-BE49-F238E27FC236}">
                <a16:creationId xmlns:a16="http://schemas.microsoft.com/office/drawing/2014/main" id="{449AD614-7B31-DA9A-55C6-747DDCFB2D96}"/>
              </a:ext>
            </a:extLst>
          </p:cNvPr>
          <p:cNvPicPr>
            <a:picLocks noChangeAspect="1"/>
          </p:cNvPicPr>
          <p:nvPr/>
        </p:nvPicPr>
        <p:blipFill>
          <a:blip r:embed="rId4"/>
          <a:stretch>
            <a:fillRect/>
          </a:stretch>
        </p:blipFill>
        <p:spPr>
          <a:xfrm>
            <a:off x="863968" y="4229542"/>
            <a:ext cx="3020711" cy="2167360"/>
          </a:xfrm>
          <a:prstGeom prst="rect">
            <a:avLst/>
          </a:prstGeom>
        </p:spPr>
      </p:pic>
      <p:sp>
        <p:nvSpPr>
          <p:cNvPr id="13" name="TextBox 12">
            <a:extLst>
              <a:ext uri="{FF2B5EF4-FFF2-40B4-BE49-F238E27FC236}">
                <a16:creationId xmlns:a16="http://schemas.microsoft.com/office/drawing/2014/main" id="{924480E9-8440-0E39-BB9D-189E3E9B21A3}"/>
              </a:ext>
            </a:extLst>
          </p:cNvPr>
          <p:cNvSpPr txBox="1"/>
          <p:nvPr/>
        </p:nvSpPr>
        <p:spPr>
          <a:xfrm>
            <a:off x="1145735" y="1280503"/>
            <a:ext cx="2326278" cy="369332"/>
          </a:xfrm>
          <a:prstGeom prst="rect">
            <a:avLst/>
          </a:prstGeom>
          <a:noFill/>
        </p:spPr>
        <p:txBody>
          <a:bodyPr wrap="none" rtlCol="0">
            <a:spAutoFit/>
          </a:bodyPr>
          <a:lstStyle/>
          <a:p>
            <a:r>
              <a:rPr lang="en-US" dirty="0"/>
              <a:t>omitting zero-counts:</a:t>
            </a:r>
          </a:p>
        </p:txBody>
      </p:sp>
      <p:pic>
        <p:nvPicPr>
          <p:cNvPr id="3078" name="Picture 6">
            <a:extLst>
              <a:ext uri="{FF2B5EF4-FFF2-40B4-BE49-F238E27FC236}">
                <a16:creationId xmlns:a16="http://schemas.microsoft.com/office/drawing/2014/main" id="{DB8A4DE7-00B5-7E07-3B28-CBAEA93249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301"/>
          <a:stretch/>
        </p:blipFill>
        <p:spPr bwMode="auto">
          <a:xfrm>
            <a:off x="3971800" y="1879842"/>
            <a:ext cx="3749637" cy="20748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1D67DE5-BC1E-2A47-BCC7-1220EDA78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301"/>
          <a:stretch/>
        </p:blipFill>
        <p:spPr bwMode="auto">
          <a:xfrm>
            <a:off x="3971800" y="4322100"/>
            <a:ext cx="3749637" cy="20748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E95E9D-89F2-F44D-E2E5-661DCB9261BF}"/>
              </a:ext>
            </a:extLst>
          </p:cNvPr>
          <p:cNvSpPr txBox="1"/>
          <p:nvPr/>
        </p:nvSpPr>
        <p:spPr>
          <a:xfrm>
            <a:off x="3753781" y="1300888"/>
            <a:ext cx="1678665" cy="338554"/>
          </a:xfrm>
          <a:prstGeom prst="rect">
            <a:avLst/>
          </a:prstGeom>
          <a:noFill/>
        </p:spPr>
        <p:txBody>
          <a:bodyPr wrap="none" rtlCol="0">
            <a:spAutoFit/>
          </a:bodyPr>
          <a:lstStyle/>
          <a:p>
            <a:r>
              <a:rPr lang="en-DE" sz="1600" dirty="0"/>
              <a:t>(≥ 3 per sample)</a:t>
            </a:r>
            <a:endParaRPr lang="en-US" sz="1600" dirty="0"/>
          </a:p>
        </p:txBody>
      </p:sp>
    </p:spTree>
    <p:extLst>
      <p:ext uri="{BB962C8B-B14F-4D97-AF65-F5344CB8AC3E}">
        <p14:creationId xmlns:p14="http://schemas.microsoft.com/office/powerpoint/2010/main" val="349423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data prep – check library sizes</a:t>
            </a:r>
          </a:p>
        </p:txBody>
      </p:sp>
      <p:pic>
        <p:nvPicPr>
          <p:cNvPr id="21506" name="Picture 2">
            <a:extLst>
              <a:ext uri="{FF2B5EF4-FFF2-40B4-BE49-F238E27FC236}">
                <a16:creationId xmlns:a16="http://schemas.microsoft.com/office/drawing/2014/main" id="{A6313ADC-C914-F04C-9BB2-1FB226FA3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 y="2015040"/>
            <a:ext cx="4179494" cy="2578259"/>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C6A5145-C8E9-FE3E-4406-71A21C0E8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249" y="2015040"/>
            <a:ext cx="4889498" cy="30162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CAD6B1-2295-5420-B359-941C9B0F3093}"/>
              </a:ext>
            </a:extLst>
          </p:cNvPr>
          <p:cNvSpPr txBox="1"/>
          <p:nvPr/>
        </p:nvSpPr>
        <p:spPr>
          <a:xfrm>
            <a:off x="6470249" y="1626208"/>
            <a:ext cx="2095445" cy="369332"/>
          </a:xfrm>
          <a:prstGeom prst="rect">
            <a:avLst/>
          </a:prstGeom>
          <a:noFill/>
        </p:spPr>
        <p:txBody>
          <a:bodyPr wrap="none" rtlCol="0">
            <a:spAutoFit/>
          </a:bodyPr>
          <a:lstStyle/>
          <a:p>
            <a:r>
              <a:rPr lang="en-US" dirty="0"/>
              <a:t>Count distributions</a:t>
            </a:r>
          </a:p>
        </p:txBody>
      </p:sp>
      <p:sp>
        <p:nvSpPr>
          <p:cNvPr id="3" name="TextBox 2">
            <a:extLst>
              <a:ext uri="{FF2B5EF4-FFF2-40B4-BE49-F238E27FC236}">
                <a16:creationId xmlns:a16="http://schemas.microsoft.com/office/drawing/2014/main" id="{13C469F5-37AA-740D-DBA5-86873DE42AA0}"/>
              </a:ext>
            </a:extLst>
          </p:cNvPr>
          <p:cNvSpPr txBox="1"/>
          <p:nvPr/>
        </p:nvSpPr>
        <p:spPr>
          <a:xfrm>
            <a:off x="775597" y="1464692"/>
            <a:ext cx="1402948" cy="369332"/>
          </a:xfrm>
          <a:prstGeom prst="rect">
            <a:avLst/>
          </a:prstGeom>
          <a:noFill/>
        </p:spPr>
        <p:txBody>
          <a:bodyPr wrap="none" rtlCol="0">
            <a:spAutoFit/>
          </a:bodyPr>
          <a:lstStyle/>
          <a:p>
            <a:r>
              <a:rPr lang="en-US" dirty="0"/>
              <a:t>library sizes</a:t>
            </a:r>
          </a:p>
        </p:txBody>
      </p:sp>
    </p:spTree>
    <p:extLst>
      <p:ext uri="{BB962C8B-B14F-4D97-AF65-F5344CB8AC3E}">
        <p14:creationId xmlns:p14="http://schemas.microsoft.com/office/powerpoint/2010/main" val="2279817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2CC60B7-25E0-8E4E-A54F-759F222AF4E5}"/>
              </a:ext>
            </a:extLst>
          </p:cNvPr>
          <p:cNvSpPr>
            <a:spLocks noGrp="1"/>
          </p:cNvSpPr>
          <p:nvPr>
            <p:ph type="body" sz="quarter" idx="10"/>
          </p:nvPr>
        </p:nvSpPr>
        <p:spPr>
          <a:xfrm>
            <a:off x="1306800" y="1209600"/>
            <a:ext cx="3600000" cy="584775"/>
          </a:xfrm>
        </p:spPr>
        <p:txBody>
          <a:bodyPr/>
          <a:lstStyle/>
          <a:p>
            <a:r>
              <a:rPr lang="en-US"/>
              <a:t>Agenda</a:t>
            </a:r>
          </a:p>
        </p:txBody>
      </p:sp>
      <p:sp>
        <p:nvSpPr>
          <p:cNvPr id="10" name="Textplatzhalter 9">
            <a:extLst>
              <a:ext uri="{FF2B5EF4-FFF2-40B4-BE49-F238E27FC236}">
                <a16:creationId xmlns:a16="http://schemas.microsoft.com/office/drawing/2014/main" id="{4D46998C-406A-7C41-B86B-926C3E7E400A}"/>
              </a:ext>
            </a:extLst>
          </p:cNvPr>
          <p:cNvSpPr>
            <a:spLocks noGrp="1"/>
          </p:cNvSpPr>
          <p:nvPr>
            <p:ph type="body" sz="quarter" idx="11"/>
          </p:nvPr>
        </p:nvSpPr>
        <p:spPr>
          <a:xfrm>
            <a:off x="1306800" y="2196000"/>
            <a:ext cx="3600000" cy="1800493"/>
          </a:xfrm>
        </p:spPr>
        <p:txBody>
          <a:bodyPr/>
          <a:lstStyle/>
          <a:p>
            <a:r>
              <a:rPr lang="en-US" dirty="0"/>
              <a:t>Outline</a:t>
            </a:r>
          </a:p>
          <a:p>
            <a:r>
              <a:rPr lang="en-US" dirty="0"/>
              <a:t>Data</a:t>
            </a:r>
          </a:p>
          <a:p>
            <a:r>
              <a:rPr lang="en-US" dirty="0"/>
              <a:t>First results</a:t>
            </a:r>
          </a:p>
          <a:p>
            <a:pPr lvl="1"/>
            <a:r>
              <a:rPr lang="en-US" dirty="0">
                <a:solidFill>
                  <a:schemeClr val="bg1"/>
                </a:solidFill>
              </a:rPr>
              <a:t>DEA</a:t>
            </a:r>
          </a:p>
          <a:p>
            <a:pPr lvl="1"/>
            <a:r>
              <a:rPr lang="en-US" dirty="0">
                <a:solidFill>
                  <a:schemeClr val="bg1"/>
                </a:solidFill>
              </a:rPr>
              <a:t>GSEA</a:t>
            </a:r>
          </a:p>
        </p:txBody>
      </p:sp>
    </p:spTree>
    <p:extLst>
      <p:ext uri="{BB962C8B-B14F-4D97-AF65-F5344CB8AC3E}">
        <p14:creationId xmlns:p14="http://schemas.microsoft.com/office/powerpoint/2010/main" val="2817112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annotation</a:t>
            </a:r>
          </a:p>
        </p:txBody>
      </p:sp>
      <p:sp>
        <p:nvSpPr>
          <p:cNvPr id="3" name="TextBox 2">
            <a:extLst>
              <a:ext uri="{FF2B5EF4-FFF2-40B4-BE49-F238E27FC236}">
                <a16:creationId xmlns:a16="http://schemas.microsoft.com/office/drawing/2014/main" id="{13C469F5-37AA-740D-DBA5-86873DE42AA0}"/>
              </a:ext>
            </a:extLst>
          </p:cNvPr>
          <p:cNvSpPr txBox="1"/>
          <p:nvPr/>
        </p:nvSpPr>
        <p:spPr>
          <a:xfrm>
            <a:off x="775597" y="1464692"/>
            <a:ext cx="7646067" cy="1200329"/>
          </a:xfrm>
          <a:prstGeom prst="rect">
            <a:avLst/>
          </a:prstGeom>
          <a:noFill/>
        </p:spPr>
        <p:txBody>
          <a:bodyPr wrap="none" rtlCol="0">
            <a:spAutoFit/>
          </a:bodyPr>
          <a:lstStyle/>
          <a:p>
            <a:pPr marL="285750" indent="-285750">
              <a:buFont typeface="Arial" panose="020B0604020202020204" pitchFamily="34" charset="0"/>
              <a:buChar char="•"/>
            </a:pPr>
            <a:r>
              <a:rPr lang="en-US" dirty="0"/>
              <a:t>GSEA: mouse pathways provided by </a:t>
            </a:r>
            <a:r>
              <a:rPr lang="en-US" dirty="0" err="1"/>
              <a:t>MSigDB</a:t>
            </a:r>
            <a:r>
              <a:rPr lang="en-US" dirty="0"/>
              <a:t> Collections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map data via entrez gene ids from ENSEMBL (</a:t>
            </a:r>
            <a:r>
              <a:rPr lang="en-US" dirty="0" err="1"/>
              <a:t>BioMart</a:t>
            </a:r>
            <a:r>
              <a:rPr lang="en-US" dirty="0"/>
              <a:t>) Database</a:t>
            </a:r>
          </a:p>
          <a:p>
            <a:pPr marL="742950" lvl="1" indent="-285750">
              <a:buFont typeface="Arial" panose="020B0604020202020204" pitchFamily="34" charset="0"/>
              <a:buChar char="•"/>
            </a:pPr>
            <a:endParaRPr lang="en-US" dirty="0"/>
          </a:p>
        </p:txBody>
      </p:sp>
      <p:pic>
        <p:nvPicPr>
          <p:cNvPr id="23556" name="Picture 4" descr="Ensembl name and logo policy">
            <a:extLst>
              <a:ext uri="{FF2B5EF4-FFF2-40B4-BE49-F238E27FC236}">
                <a16:creationId xmlns:a16="http://schemas.microsoft.com/office/drawing/2014/main" id="{AD179AA3-EF36-8D7F-AEB3-7A4EC2289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376" y="2009197"/>
            <a:ext cx="1383472" cy="44831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1142A4A9-1A2B-0EDD-4633-AA500A724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376" y="1464692"/>
            <a:ext cx="1383472" cy="34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357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GSEA table plot (top 20)</a:t>
            </a:r>
          </a:p>
        </p:txBody>
      </p:sp>
      <p:pic>
        <p:nvPicPr>
          <p:cNvPr id="3074" name="Picture 2">
            <a:extLst>
              <a:ext uri="{FF2B5EF4-FFF2-40B4-BE49-F238E27FC236}">
                <a16:creationId xmlns:a16="http://schemas.microsoft.com/office/drawing/2014/main" id="{0B388C8A-9AD4-BC67-8C85-69B983B09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5" y="1784390"/>
            <a:ext cx="5960632" cy="42575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2F0BC27-F54F-38A9-E634-A5FD1EE8A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085" y="1784390"/>
            <a:ext cx="5960631" cy="42575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8A9EE8-C71F-7246-CD0A-123AD9AD2EFD}"/>
              </a:ext>
            </a:extLst>
          </p:cNvPr>
          <p:cNvSpPr txBox="1"/>
          <p:nvPr/>
        </p:nvSpPr>
        <p:spPr>
          <a:xfrm>
            <a:off x="2171762" y="1334035"/>
            <a:ext cx="1685077" cy="369332"/>
          </a:xfrm>
          <a:prstGeom prst="rect">
            <a:avLst/>
          </a:prstGeom>
          <a:noFill/>
        </p:spPr>
        <p:txBody>
          <a:bodyPr wrap="none" rtlCol="0">
            <a:spAutoFit/>
          </a:bodyPr>
          <a:lstStyle/>
          <a:p>
            <a:r>
              <a:rPr lang="en-US" dirty="0"/>
              <a:t>gastrocnemius</a:t>
            </a:r>
          </a:p>
        </p:txBody>
      </p:sp>
      <p:sp>
        <p:nvSpPr>
          <p:cNvPr id="4" name="TextBox 3">
            <a:extLst>
              <a:ext uri="{FF2B5EF4-FFF2-40B4-BE49-F238E27FC236}">
                <a16:creationId xmlns:a16="http://schemas.microsoft.com/office/drawing/2014/main" id="{E732E1DA-C1F6-E6B2-0AE4-EE2B2DDA7618}"/>
              </a:ext>
            </a:extLst>
          </p:cNvPr>
          <p:cNvSpPr txBox="1"/>
          <p:nvPr/>
        </p:nvSpPr>
        <p:spPr>
          <a:xfrm>
            <a:off x="9131400" y="1334035"/>
            <a:ext cx="851515" cy="369332"/>
          </a:xfrm>
          <a:prstGeom prst="rect">
            <a:avLst/>
          </a:prstGeom>
          <a:noFill/>
        </p:spPr>
        <p:txBody>
          <a:bodyPr wrap="none" rtlCol="0">
            <a:spAutoFit/>
          </a:bodyPr>
          <a:lstStyle/>
          <a:p>
            <a:r>
              <a:rPr lang="en-US" dirty="0"/>
              <a:t>soleus</a:t>
            </a:r>
          </a:p>
        </p:txBody>
      </p:sp>
    </p:spTree>
    <p:extLst>
      <p:ext uri="{BB962C8B-B14F-4D97-AF65-F5344CB8AC3E}">
        <p14:creationId xmlns:p14="http://schemas.microsoft.com/office/powerpoint/2010/main" val="160217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Outline</a:t>
            </a:r>
          </a:p>
        </p:txBody>
      </p:sp>
      <p:sp>
        <p:nvSpPr>
          <p:cNvPr id="21" name="Textplatzhalter 20">
            <a:extLst>
              <a:ext uri="{FF2B5EF4-FFF2-40B4-BE49-F238E27FC236}">
                <a16:creationId xmlns:a16="http://schemas.microsoft.com/office/drawing/2014/main" id="{9635A95F-77C9-2242-A3FA-55C916238FD1}"/>
              </a:ext>
            </a:extLst>
          </p:cNvPr>
          <p:cNvSpPr>
            <a:spLocks noGrp="1"/>
          </p:cNvSpPr>
          <p:nvPr>
            <p:ph type="body" sz="quarter" idx="35"/>
          </p:nvPr>
        </p:nvSpPr>
        <p:spPr>
          <a:xfrm>
            <a:off x="1448481" y="1921329"/>
            <a:ext cx="7755809" cy="1815882"/>
          </a:xfrm>
        </p:spPr>
        <p:txBody>
          <a:bodyPr/>
          <a:lstStyle/>
          <a:p>
            <a:pPr marL="342900" indent="-342900">
              <a:buFont typeface="+mj-lt"/>
              <a:buAutoNum type="arabicPeriod"/>
            </a:pPr>
            <a:r>
              <a:rPr lang="en-US" dirty="0"/>
              <a:t>Differential Expression Analysis (DEA)</a:t>
            </a:r>
          </a:p>
          <a:p>
            <a:pPr marL="342900" indent="-342900">
              <a:buFont typeface="+mj-lt"/>
              <a:buAutoNum type="arabicPeriod"/>
            </a:pPr>
            <a:endParaRPr lang="en-US" dirty="0"/>
          </a:p>
          <a:p>
            <a:pPr marL="342900" indent="-342900">
              <a:buFont typeface="+mj-lt"/>
              <a:buAutoNum type="arabicPeriod"/>
            </a:pPr>
            <a:r>
              <a:rPr lang="en-US" dirty="0"/>
              <a:t>Gene Set Enrichment Analysis (GSEA)</a:t>
            </a:r>
          </a:p>
          <a:p>
            <a:pPr marL="342900" indent="-342900">
              <a:buFont typeface="+mj-lt"/>
              <a:buAutoNum type="arabicPeriod"/>
            </a:pPr>
            <a:endParaRPr lang="en-US" dirty="0"/>
          </a:p>
          <a:p>
            <a:pPr marL="342900" indent="-342900">
              <a:buFont typeface="+mj-lt"/>
              <a:buAutoNum type="arabicPeriod"/>
            </a:pPr>
            <a:r>
              <a:rPr lang="en-US" dirty="0"/>
              <a:t>Multi-omics Analysis </a:t>
            </a:r>
            <a:r>
              <a:rPr lang="en-GB" dirty="0">
                <a:effectLst/>
                <a:latin typeface="Apple Color Emoji" pitchFamily="2" charset="0"/>
              </a:rPr>
              <a:t>⏳</a:t>
            </a:r>
            <a:endParaRPr lang="en-US" dirty="0"/>
          </a:p>
          <a:p>
            <a:pPr marL="342900" indent="-342900">
              <a:buFont typeface="+mj-lt"/>
              <a:buAutoNum type="arabicPeriod"/>
            </a:pPr>
            <a:endParaRPr lang="en-US" dirty="0"/>
          </a:p>
          <a:p>
            <a:pPr marL="342900" indent="-342900">
              <a:buFont typeface="+mj-lt"/>
              <a:buAutoNum type="arabicPeriod"/>
            </a:pPr>
            <a:r>
              <a:rPr lang="en-US" dirty="0"/>
              <a:t>R Shiny app for diff. gene expr. Analysis “on the fly”</a:t>
            </a:r>
          </a:p>
        </p:txBody>
      </p:sp>
    </p:spTree>
    <p:extLst>
      <p:ext uri="{BB962C8B-B14F-4D97-AF65-F5344CB8AC3E}">
        <p14:creationId xmlns:p14="http://schemas.microsoft.com/office/powerpoint/2010/main" val="345011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Data</a:t>
            </a:r>
          </a:p>
        </p:txBody>
      </p:sp>
      <p:pic>
        <p:nvPicPr>
          <p:cNvPr id="23" name="Picture 22" descr="Z-scored PCA">
            <a:extLst>
              <a:ext uri="{FF2B5EF4-FFF2-40B4-BE49-F238E27FC236}">
                <a16:creationId xmlns:a16="http://schemas.microsoft.com/office/drawing/2014/main" id="{74B10984-737C-E56D-A6DD-D84537E70F2D}"/>
              </a:ext>
            </a:extLst>
          </p:cNvPr>
          <p:cNvPicPr>
            <a:picLocks noChangeAspect="1"/>
          </p:cNvPicPr>
          <p:nvPr/>
        </p:nvPicPr>
        <p:blipFill>
          <a:blip r:embed="rId3"/>
          <a:stretch>
            <a:fillRect/>
          </a:stretch>
        </p:blipFill>
        <p:spPr>
          <a:xfrm>
            <a:off x="1245349" y="1348944"/>
            <a:ext cx="7583687" cy="4682625"/>
          </a:xfrm>
          <a:prstGeom prst="rect">
            <a:avLst/>
          </a:prstGeom>
        </p:spPr>
      </p:pic>
    </p:spTree>
    <p:extLst>
      <p:ext uri="{BB962C8B-B14F-4D97-AF65-F5344CB8AC3E}">
        <p14:creationId xmlns:p14="http://schemas.microsoft.com/office/powerpoint/2010/main" val="134315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volcano Plot</a:t>
            </a:r>
          </a:p>
        </p:txBody>
      </p:sp>
      <p:pic>
        <p:nvPicPr>
          <p:cNvPr id="5122" name="Picture 2">
            <a:extLst>
              <a:ext uri="{FF2B5EF4-FFF2-40B4-BE49-F238E27FC236}">
                <a16:creationId xmlns:a16="http://schemas.microsoft.com/office/drawing/2014/main" id="{C0E142A3-CDB0-F2AC-43BC-BE5B06105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71" y="1045873"/>
            <a:ext cx="5562694" cy="55626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F109C3B-C2DA-AB89-18CE-3C550CA54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8757" y="1045873"/>
            <a:ext cx="5562695" cy="55626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text, electronics, compact disk&#10;&#10;Description automatically generated">
            <a:extLst>
              <a:ext uri="{FF2B5EF4-FFF2-40B4-BE49-F238E27FC236}">
                <a16:creationId xmlns:a16="http://schemas.microsoft.com/office/drawing/2014/main" id="{A8F58C9D-A229-8B67-541B-2DC188C6EBB4}"/>
              </a:ext>
            </a:extLst>
          </p:cNvPr>
          <p:cNvPicPr>
            <a:picLocks noChangeAspect="1"/>
          </p:cNvPicPr>
          <p:nvPr/>
        </p:nvPicPr>
        <p:blipFill>
          <a:blip r:embed="rId5"/>
          <a:stretch>
            <a:fillRect/>
          </a:stretch>
        </p:blipFill>
        <p:spPr>
          <a:xfrm>
            <a:off x="4249965" y="4847298"/>
            <a:ext cx="2997072" cy="1848843"/>
          </a:xfrm>
          <a:prstGeom prst="rect">
            <a:avLst/>
          </a:prstGeom>
        </p:spPr>
      </p:pic>
    </p:spTree>
    <p:extLst>
      <p:ext uri="{BB962C8B-B14F-4D97-AF65-F5344CB8AC3E}">
        <p14:creationId xmlns:p14="http://schemas.microsoft.com/office/powerpoint/2010/main" val="158743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a:t>
            </a:r>
          </a:p>
        </p:txBody>
      </p:sp>
      <p:pic>
        <p:nvPicPr>
          <p:cNvPr id="2" name="Picture 2">
            <a:extLst>
              <a:ext uri="{FF2B5EF4-FFF2-40B4-BE49-F238E27FC236}">
                <a16:creationId xmlns:a16="http://schemas.microsoft.com/office/drawing/2014/main" id="{69774A60-C1EB-E4AB-F225-C09A43797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9811" y="91275"/>
            <a:ext cx="6310338" cy="631033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86E34A4E-6B37-D640-29BF-8D5A4DA9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3283" y="3670081"/>
            <a:ext cx="330708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774AF7-12DF-C04C-C038-0EEC4F377B18}"/>
              </a:ext>
            </a:extLst>
          </p:cNvPr>
          <p:cNvSpPr txBox="1"/>
          <p:nvPr/>
        </p:nvSpPr>
        <p:spPr>
          <a:xfrm>
            <a:off x="5881574" y="6397393"/>
            <a:ext cx="2954655" cy="369332"/>
          </a:xfrm>
          <a:prstGeom prst="rect">
            <a:avLst/>
          </a:prstGeom>
          <a:noFill/>
        </p:spPr>
        <p:txBody>
          <a:bodyPr wrap="none" rtlCol="0">
            <a:spAutoFit/>
          </a:bodyPr>
          <a:lstStyle/>
          <a:p>
            <a:r>
              <a:rPr lang="en-US" dirty="0">
                <a:solidFill>
                  <a:srgbClr val="FF6C67"/>
                </a:solidFill>
              </a:rPr>
              <a:t>!boxplots for each category</a:t>
            </a:r>
          </a:p>
        </p:txBody>
      </p:sp>
    </p:spTree>
    <p:extLst>
      <p:ext uri="{BB962C8B-B14F-4D97-AF65-F5344CB8AC3E}">
        <p14:creationId xmlns:p14="http://schemas.microsoft.com/office/powerpoint/2010/main" val="386533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boxplots - upregulated</a:t>
            </a:r>
          </a:p>
        </p:txBody>
      </p:sp>
      <p:sp>
        <p:nvSpPr>
          <p:cNvPr id="2" name="AutoShape 2">
            <a:extLst>
              <a:ext uri="{FF2B5EF4-FFF2-40B4-BE49-F238E27FC236}">
                <a16:creationId xmlns:a16="http://schemas.microsoft.com/office/drawing/2014/main" id="{CC8E3880-30C2-AEE5-A2F8-1A318CD86F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descr="A picture containing graphical user interface&#10;&#10;Description automatically generated">
            <a:extLst>
              <a:ext uri="{FF2B5EF4-FFF2-40B4-BE49-F238E27FC236}">
                <a16:creationId xmlns:a16="http://schemas.microsoft.com/office/drawing/2014/main" id="{8AD94720-BC46-1D49-4F3D-D67A6E739AEC}"/>
              </a:ext>
            </a:extLst>
          </p:cNvPr>
          <p:cNvPicPr>
            <a:picLocks noChangeAspect="1"/>
          </p:cNvPicPr>
          <p:nvPr/>
        </p:nvPicPr>
        <p:blipFill>
          <a:blip r:embed="rId3"/>
          <a:stretch>
            <a:fillRect/>
          </a:stretch>
        </p:blipFill>
        <p:spPr>
          <a:xfrm>
            <a:off x="27843" y="1045873"/>
            <a:ext cx="12080697" cy="4924098"/>
          </a:xfrm>
          <a:prstGeom prst="rect">
            <a:avLst/>
          </a:prstGeom>
        </p:spPr>
      </p:pic>
    </p:spTree>
    <p:extLst>
      <p:ext uri="{BB962C8B-B14F-4D97-AF65-F5344CB8AC3E}">
        <p14:creationId xmlns:p14="http://schemas.microsoft.com/office/powerpoint/2010/main" val="1956489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with medium confidence">
            <a:extLst>
              <a:ext uri="{FF2B5EF4-FFF2-40B4-BE49-F238E27FC236}">
                <a16:creationId xmlns:a16="http://schemas.microsoft.com/office/drawing/2014/main" id="{6BE21285-0D67-1708-5E50-7F9225526C0F}"/>
              </a:ext>
            </a:extLst>
          </p:cNvPr>
          <p:cNvPicPr>
            <a:picLocks noChangeAspect="1"/>
          </p:cNvPicPr>
          <p:nvPr/>
        </p:nvPicPr>
        <p:blipFill>
          <a:blip r:embed="rId3"/>
          <a:stretch>
            <a:fillRect/>
          </a:stretch>
        </p:blipFill>
        <p:spPr>
          <a:xfrm>
            <a:off x="83459" y="1045873"/>
            <a:ext cx="12080697" cy="4924098"/>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boxplots - downregulated</a:t>
            </a:r>
          </a:p>
        </p:txBody>
      </p:sp>
      <p:sp>
        <p:nvSpPr>
          <p:cNvPr id="2" name="AutoShape 2">
            <a:extLst>
              <a:ext uri="{FF2B5EF4-FFF2-40B4-BE49-F238E27FC236}">
                <a16:creationId xmlns:a16="http://schemas.microsoft.com/office/drawing/2014/main" id="{CC8E3880-30C2-AEE5-A2F8-1A318CD86F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442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boxplots - invers</a:t>
            </a:r>
          </a:p>
        </p:txBody>
      </p:sp>
      <p:sp>
        <p:nvSpPr>
          <p:cNvPr id="2" name="AutoShape 2">
            <a:extLst>
              <a:ext uri="{FF2B5EF4-FFF2-40B4-BE49-F238E27FC236}">
                <a16:creationId xmlns:a16="http://schemas.microsoft.com/office/drawing/2014/main" id="{CC8E3880-30C2-AEE5-A2F8-1A318CD86F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descr="Table&#10;&#10;Description automatically generated with medium confidence">
            <a:extLst>
              <a:ext uri="{FF2B5EF4-FFF2-40B4-BE49-F238E27FC236}">
                <a16:creationId xmlns:a16="http://schemas.microsoft.com/office/drawing/2014/main" id="{9ACFF43D-5AFF-4CE4-19B8-916CCE8B7C25}"/>
              </a:ext>
            </a:extLst>
          </p:cNvPr>
          <p:cNvPicPr>
            <a:picLocks noChangeAspect="1"/>
          </p:cNvPicPr>
          <p:nvPr/>
        </p:nvPicPr>
        <p:blipFill>
          <a:blip r:embed="rId3"/>
          <a:stretch>
            <a:fillRect/>
          </a:stretch>
        </p:blipFill>
        <p:spPr>
          <a:xfrm>
            <a:off x="1203767" y="1473136"/>
            <a:ext cx="4107244" cy="3924248"/>
          </a:xfrm>
          <a:prstGeom prst="rect">
            <a:avLst/>
          </a:prstGeom>
        </p:spPr>
      </p:pic>
      <p:pic>
        <p:nvPicPr>
          <p:cNvPr id="6" name="Picture 5" descr="Diagram&#10;&#10;Description automatically generated">
            <a:extLst>
              <a:ext uri="{FF2B5EF4-FFF2-40B4-BE49-F238E27FC236}">
                <a16:creationId xmlns:a16="http://schemas.microsoft.com/office/drawing/2014/main" id="{9773CE31-AC1B-E1BB-13DE-66C72314B227}"/>
              </a:ext>
            </a:extLst>
          </p:cNvPr>
          <p:cNvPicPr>
            <a:picLocks noChangeAspect="1"/>
          </p:cNvPicPr>
          <p:nvPr/>
        </p:nvPicPr>
        <p:blipFill>
          <a:blip r:embed="rId4"/>
          <a:stretch>
            <a:fillRect/>
          </a:stretch>
        </p:blipFill>
        <p:spPr>
          <a:xfrm>
            <a:off x="6188097" y="1473136"/>
            <a:ext cx="4605400" cy="3924248"/>
          </a:xfrm>
          <a:prstGeom prst="rect">
            <a:avLst/>
          </a:prstGeom>
        </p:spPr>
      </p:pic>
    </p:spTree>
    <p:extLst>
      <p:ext uri="{BB962C8B-B14F-4D97-AF65-F5344CB8AC3E}">
        <p14:creationId xmlns:p14="http://schemas.microsoft.com/office/powerpoint/2010/main" val="2331872086"/>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12227</TotalTime>
  <Words>851</Words>
  <Application>Microsoft Macintosh PowerPoint</Application>
  <PresentationFormat>Widescreen</PresentationFormat>
  <Paragraphs>169</Paragraphs>
  <Slides>21</Slides>
  <Notes>20</Notes>
  <HiddenSlides>6</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21</vt:i4>
      </vt:variant>
    </vt:vector>
  </HeadingPairs>
  <TitlesOfParts>
    <vt:vector size="28" baseType="lpstr">
      <vt:lpstr>Apple Color Emoji</vt:lpstr>
      <vt:lpstr>Arial</vt:lpstr>
      <vt:lpstr>Title slides</vt:lpstr>
      <vt:lpstr>Chapter divider slides</vt:lpstr>
      <vt:lpstr>Agenda slides</vt:lpstr>
      <vt:lpstr>Content slides</vt:lpstr>
      <vt:lpstr>Thank you slides</vt:lpstr>
      <vt:lpstr>Investigation of Nfe2l1 in muscle metabolism using mouse multi-omics data in gastrocnemius and soleus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
  <cp:keywords/>
  <dc:description/>
  <cp:lastModifiedBy>Nick Diercksen</cp:lastModifiedBy>
  <cp:revision>500</cp:revision>
  <dcterms:created xsi:type="dcterms:W3CDTF">2021-07-08T06:45:51Z</dcterms:created>
  <dcterms:modified xsi:type="dcterms:W3CDTF">2023-02-13T07:58:18Z</dcterms:modified>
  <cp:category/>
</cp:coreProperties>
</file>